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3" r:id="rId10"/>
    <p:sldId id="289" r:id="rId11"/>
    <p:sldId id="290" r:id="rId12"/>
    <p:sldId id="291" r:id="rId13"/>
    <p:sldId id="269" r:id="rId14"/>
    <p:sldId id="278" r:id="rId15"/>
    <p:sldId id="292" r:id="rId16"/>
    <p:sldId id="295" r:id="rId17"/>
    <p:sldId id="279" r:id="rId18"/>
    <p:sldId id="270" r:id="rId19"/>
    <p:sldId id="293" r:id="rId20"/>
    <p:sldId id="280" r:id="rId21"/>
    <p:sldId id="294" r:id="rId22"/>
    <p:sldId id="281" r:id="rId23"/>
    <p:sldId id="271" r:id="rId24"/>
    <p:sldId id="264" r:id="rId25"/>
    <p:sldId id="282" r:id="rId26"/>
    <p:sldId id="283" r:id="rId27"/>
    <p:sldId id="272" r:id="rId28"/>
    <p:sldId id="284" r:id="rId29"/>
    <p:sldId id="273" r:id="rId30"/>
    <p:sldId id="285" r:id="rId31"/>
    <p:sldId id="274" r:id="rId32"/>
    <p:sldId id="286" r:id="rId33"/>
    <p:sldId id="275" r:id="rId34"/>
    <p:sldId id="287" r:id="rId35"/>
    <p:sldId id="288" r:id="rId36"/>
    <p:sldId id="276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2" autoAdjust="0"/>
  </p:normalViewPr>
  <p:slideViewPr>
    <p:cSldViewPr>
      <p:cViewPr varScale="1">
        <p:scale>
          <a:sx n="49" d="100"/>
          <a:sy n="49" d="100"/>
        </p:scale>
        <p:origin x="6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0442A-83D2-4A1D-9261-CE0BDD41872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2E79-783A-4184-B3C9-ABE707911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2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AA2D47-4EB8-4426-A5DF-189108B07632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2197F-595C-4420-9EB7-7A948974E46C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ABB-505C-4286-B1F8-D3281BA08BF6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65A20-BF5F-4698-8189-30174ED2968C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6FA4-2D3E-4F4F-A5E4-8211EDD46EEF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91214-9F75-40D6-830B-2AE94A83146B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74782-8520-47B2-9F4D-4490D3849DE2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69715-5646-42F0-9CBB-824FBFC5963C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6C5B3-9C25-4B8F-8683-BF4CA99391D4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7FA0D2-83D1-4EC7-BC24-C9159104AA39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56E23B-F76C-4B2A-A1B5-FBF1CD3951A2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6ED2A8-A7E4-4EFD-A077-38AA06F422DF}" type="datetime1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Interest Flooding Attack and Countermeasures in Named Data Networking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19442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zh-TW" b="1" dirty="0"/>
              <a:t>Authors</a:t>
            </a:r>
            <a:r>
              <a:rPr lang="en-US" altLang="zh-TW" b="1" dirty="0" smtClean="0"/>
              <a:t>: </a:t>
            </a:r>
            <a:r>
              <a:rPr lang="en-US" altLang="zh-TW" dirty="0" smtClean="0"/>
              <a:t>Alexander </a:t>
            </a:r>
            <a:r>
              <a:rPr lang="en-US" altLang="zh-TW" dirty="0" err="1"/>
              <a:t>Afanasyev</a:t>
            </a:r>
            <a:r>
              <a:rPr lang="en-US" altLang="zh-TW" dirty="0"/>
              <a:t>, </a:t>
            </a:r>
            <a:r>
              <a:rPr lang="en-US" altLang="zh-TW" dirty="0" err="1"/>
              <a:t>Priya</a:t>
            </a:r>
            <a:r>
              <a:rPr lang="en-US" altLang="zh-TW" dirty="0"/>
              <a:t> </a:t>
            </a:r>
            <a:r>
              <a:rPr lang="en-US" altLang="zh-TW" dirty="0" err="1"/>
              <a:t>Mahadevany</a:t>
            </a:r>
            <a:r>
              <a:rPr lang="en-US" altLang="zh-TW" dirty="0"/>
              <a:t>, </a:t>
            </a:r>
            <a:r>
              <a:rPr lang="en-US" altLang="zh-TW" dirty="0" err="1"/>
              <a:t>Ilya</a:t>
            </a:r>
            <a:r>
              <a:rPr lang="en-US" altLang="zh-TW" dirty="0"/>
              <a:t> </a:t>
            </a:r>
            <a:r>
              <a:rPr lang="en-US" altLang="zh-TW" dirty="0" err="1"/>
              <a:t>Moiseenko</a:t>
            </a:r>
            <a:r>
              <a:rPr lang="en-US" altLang="zh-TW" dirty="0"/>
              <a:t>, </a:t>
            </a:r>
            <a:r>
              <a:rPr lang="en-US" altLang="zh-TW" dirty="0" err="1"/>
              <a:t>Ersin</a:t>
            </a:r>
            <a:r>
              <a:rPr lang="en-US" altLang="zh-TW" dirty="0"/>
              <a:t> </a:t>
            </a:r>
            <a:r>
              <a:rPr lang="en-US" altLang="zh-TW" dirty="0" err="1"/>
              <a:t>Uzuny</a:t>
            </a:r>
            <a:r>
              <a:rPr lang="en-US" altLang="zh-TW" dirty="0"/>
              <a:t>, </a:t>
            </a:r>
            <a:r>
              <a:rPr lang="en-US" altLang="zh-TW" dirty="0" err="1"/>
              <a:t>Lixia</a:t>
            </a:r>
            <a:r>
              <a:rPr lang="en-US" altLang="zh-TW" dirty="0"/>
              <a:t> Zhang</a:t>
            </a:r>
            <a:endParaRPr lang="en-US" altLang="zh-TW" dirty="0" smtClean="0"/>
          </a:p>
          <a:p>
            <a:pPr algn="l"/>
            <a:r>
              <a:rPr lang="en-US" altLang="zh-TW" b="1" dirty="0" smtClean="0"/>
              <a:t>Publisher: </a:t>
            </a:r>
            <a:r>
              <a:rPr lang="en-US" altLang="zh-TW" dirty="0" smtClean="0"/>
              <a:t>IFIP Networking, 2013 </a:t>
            </a:r>
          </a:p>
          <a:p>
            <a:pPr algn="l"/>
            <a:r>
              <a:rPr lang="en-US" altLang="zh-TW" dirty="0" smtClean="0"/>
              <a:t>(International Federation for </a:t>
            </a:r>
            <a:r>
              <a:rPr lang="en-US" altLang="zh-TW" dirty="0" smtClean="0"/>
              <a:t>Information Processing)</a:t>
            </a:r>
            <a:endParaRPr lang="en-US" altLang="zh-TW" dirty="0" smtClean="0"/>
          </a:p>
          <a:p>
            <a:pPr algn="l"/>
            <a:r>
              <a:rPr lang="en-US" altLang="zh-TW" b="1" dirty="0" smtClean="0"/>
              <a:t>Presenter: </a:t>
            </a:r>
            <a:r>
              <a:rPr lang="en-US" altLang="zh-TW" dirty="0" smtClean="0"/>
              <a:t>Chia-Yi, Chu</a:t>
            </a:r>
          </a:p>
          <a:p>
            <a:pPr algn="l"/>
            <a:r>
              <a:rPr lang="en-US" altLang="zh-TW" b="1" dirty="0" smtClean="0"/>
              <a:t>Date: </a:t>
            </a:r>
            <a:r>
              <a:rPr lang="en-US" altLang="zh-TW" dirty="0" smtClean="0"/>
              <a:t>2013/11/27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2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altLang="zh-TW" dirty="0" smtClean="0"/>
                  <a:t>routers can keep track of the amount </a:t>
                </a:r>
                <a:r>
                  <a:rPr lang="en-US" altLang="zh-TW" dirty="0"/>
                  <a:t>of data requested that can fully utilize the </a:t>
                </a:r>
                <a:r>
                  <a:rPr lang="en-US" altLang="zh-TW" dirty="0" smtClean="0"/>
                  <a:t>downstream link</a:t>
                </a:r>
              </a:p>
              <a:p>
                <a:pPr lvl="1"/>
                <a:r>
                  <a:rPr lang="en-US" altLang="zh-TW" dirty="0"/>
                  <a:t>once the link capacity limit has been reached, they no </a:t>
                </a:r>
                <a:r>
                  <a:rPr lang="en-US" altLang="zh-TW" dirty="0" smtClean="0"/>
                  <a:t>longer forward </a:t>
                </a:r>
                <a:r>
                  <a:rPr lang="en-US" altLang="zh-TW" dirty="0"/>
                  <a:t>new incoming Interests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sz="2400" dirty="0"/>
                  <a:t>the number of </a:t>
                </a:r>
                <a:r>
                  <a:rPr lang="en-US" altLang="zh-TW" sz="2400" dirty="0" smtClean="0"/>
                  <a:t>tokens</a:t>
                </a:r>
              </a:p>
              <a:p>
                <a:pPr lvl="2"/>
                <a:r>
                  <a:rPr lang="en-US" altLang="zh-TW" sz="2200" dirty="0" smtClean="0"/>
                  <a:t>the </a:t>
                </a:r>
                <a:r>
                  <a:rPr lang="en-US" altLang="zh-TW" sz="2200" dirty="0"/>
                  <a:t>pending Interest </a:t>
                </a:r>
                <a:r>
                  <a:rPr lang="en-US" altLang="zh-TW" sz="2200" dirty="0" smtClean="0"/>
                  <a:t>Limit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𝐼𝑛𝑡𝑒𝑟𝑒𝑠𝑡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𝐿𝑖𝑚𝑖𝑡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𝐷𝑒𝑙𝑎𝑦𝑠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𝐵𝑎𝑛𝑑𝑤𝑖𝑑𝑡h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𝐵𝑦𝑡𝑒𝑠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𝐷𝑎𝑡𝑎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𝑝𝑎𝑐𝑘𝑒𝑡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𝐵𝑦𝑡𝑒𝑠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sz="2200" i="1" dirty="0" smtClean="0"/>
                  <a:t>Delay</a:t>
                </a:r>
                <a:r>
                  <a:rPr lang="en-US" altLang="zh-TW" sz="2200" dirty="0" smtClean="0"/>
                  <a:t>: the </a:t>
                </a:r>
                <a:r>
                  <a:rPr lang="en-US" altLang="zh-TW" sz="2200" dirty="0"/>
                  <a:t>expected time for </a:t>
                </a:r>
                <a:r>
                  <a:rPr lang="en-US" altLang="zh-TW" sz="2200" dirty="0" smtClean="0"/>
                  <a:t>the Interest </a:t>
                </a:r>
                <a:r>
                  <a:rPr lang="en-US" altLang="zh-TW" sz="2200" dirty="0"/>
                  <a:t>to be </a:t>
                </a:r>
                <a:r>
                  <a:rPr lang="en-US" altLang="zh-TW" sz="2200" dirty="0" smtClean="0"/>
                  <a:t>satisfied</a:t>
                </a:r>
              </a:p>
              <a:p>
                <a:pPr lvl="2"/>
                <a:r>
                  <a:rPr lang="en-US" altLang="zh-TW" sz="2200" i="1" dirty="0" smtClean="0"/>
                  <a:t>Data </a:t>
                </a:r>
                <a:r>
                  <a:rPr lang="en-US" altLang="zh-TW" sz="2200" i="1" dirty="0"/>
                  <a:t>packet </a:t>
                </a:r>
                <a:r>
                  <a:rPr lang="en-US" altLang="zh-TW" sz="2200" i="1" dirty="0" smtClean="0"/>
                  <a:t>size</a:t>
                </a:r>
                <a:r>
                  <a:rPr lang="en-US" altLang="zh-TW" sz="2200" dirty="0" smtClean="0"/>
                  <a:t>: the </a:t>
                </a:r>
                <a:r>
                  <a:rPr lang="en-US" altLang="zh-TW" sz="2200" dirty="0"/>
                  <a:t>size </a:t>
                </a:r>
                <a:r>
                  <a:rPr lang="en-US" altLang="zh-TW" sz="2200" dirty="0" smtClean="0"/>
                  <a:t>of the </a:t>
                </a:r>
                <a:r>
                  <a:rPr lang="en-US" altLang="zh-TW" sz="2200" dirty="0"/>
                  <a:t>returning Data packet.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(2/</a:t>
            </a:r>
            <a:r>
              <a:rPr lang="en-US" altLang="zh-TW" dirty="0"/>
              <a:t>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21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Drawbacks</a:t>
            </a:r>
          </a:p>
          <a:p>
            <a:pPr lvl="2"/>
            <a:r>
              <a:rPr lang="en-US" altLang="zh-TW" sz="2200" dirty="0"/>
              <a:t>result in underutilization of </a:t>
            </a:r>
            <a:r>
              <a:rPr lang="en-US" altLang="zh-TW" sz="2200" dirty="0" smtClean="0"/>
              <a:t>the network</a:t>
            </a:r>
          </a:p>
          <a:p>
            <a:pPr lvl="3"/>
            <a:r>
              <a:rPr lang="en-US" altLang="zh-TW" sz="2000" dirty="0"/>
              <a:t>not all Interests will result </a:t>
            </a:r>
            <a:r>
              <a:rPr lang="en-US" altLang="zh-TW" sz="2000" dirty="0" smtClean="0"/>
              <a:t>in a </a:t>
            </a:r>
            <a:r>
              <a:rPr lang="en-US" altLang="zh-TW" sz="2000" dirty="0"/>
              <a:t>Data </a:t>
            </a:r>
            <a:r>
              <a:rPr lang="en-US" altLang="zh-TW" sz="2000" dirty="0" smtClean="0"/>
              <a:t>packet</a:t>
            </a:r>
          </a:p>
          <a:p>
            <a:pPr lvl="2"/>
            <a:r>
              <a:rPr lang="en-US" altLang="zh-TW" dirty="0"/>
              <a:t>can nourish </a:t>
            </a:r>
            <a:r>
              <a:rPr lang="en-US" altLang="zh-TW" dirty="0" err="1"/>
              <a:t>DDoS</a:t>
            </a:r>
            <a:r>
              <a:rPr lang="en-US" altLang="zh-TW" dirty="0"/>
              <a:t> </a:t>
            </a:r>
            <a:r>
              <a:rPr lang="en-US" altLang="zh-TW" dirty="0" smtClean="0"/>
              <a:t>attacks</a:t>
            </a:r>
          </a:p>
          <a:p>
            <a:pPr lvl="3"/>
            <a:r>
              <a:rPr lang="en-US" altLang="zh-TW" sz="2000" dirty="0"/>
              <a:t>If a router </a:t>
            </a:r>
            <a:r>
              <a:rPr lang="en-US" altLang="zh-TW" sz="2000" dirty="0" smtClean="0"/>
              <a:t>has utilized </a:t>
            </a:r>
            <a:r>
              <a:rPr lang="en-US" altLang="zh-TW" sz="2000" dirty="0"/>
              <a:t>all its tokens to forward malicious Interests, it can </a:t>
            </a:r>
            <a:r>
              <a:rPr lang="en-US" altLang="zh-TW" sz="2000" dirty="0" smtClean="0"/>
              <a:t>no longer </a:t>
            </a:r>
            <a:r>
              <a:rPr lang="en-US" altLang="zh-TW" sz="2000" dirty="0"/>
              <a:t>forward incoming Interests from legitimate users </a:t>
            </a:r>
            <a:r>
              <a:rPr lang="en-US" altLang="zh-TW" sz="2000" dirty="0" smtClean="0"/>
              <a:t>till the </a:t>
            </a:r>
            <a:r>
              <a:rPr lang="en-US" altLang="zh-TW" sz="2000" dirty="0"/>
              <a:t>pending malicious Interests start to </a:t>
            </a:r>
            <a:r>
              <a:rPr lang="en-US" altLang="zh-TW" sz="2000" dirty="0" smtClean="0"/>
              <a:t>expire</a:t>
            </a:r>
          </a:p>
          <a:p>
            <a:pPr lvl="1"/>
            <a:r>
              <a:rPr lang="en-US" altLang="zh-TW" dirty="0" smtClean="0"/>
              <a:t>Solution</a:t>
            </a:r>
          </a:p>
          <a:p>
            <a:pPr lvl="2"/>
            <a:r>
              <a:rPr lang="en-US" altLang="zh-TW" dirty="0" smtClean="0"/>
              <a:t>impose </a:t>
            </a:r>
            <a:r>
              <a:rPr lang="en-US" altLang="zh-TW" dirty="0"/>
              <a:t>a per interface </a:t>
            </a:r>
            <a:r>
              <a:rPr lang="en-US" altLang="zh-TW" dirty="0" smtClean="0"/>
              <a:t>fairness</a:t>
            </a:r>
          </a:p>
          <a:p>
            <a:pPr lvl="2"/>
            <a:endParaRPr lang="en-US" altLang="zh-TW" dirty="0"/>
          </a:p>
          <a:p>
            <a:pPr lvl="2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(3/</a:t>
            </a:r>
            <a:r>
              <a:rPr lang="en-US" altLang="zh-TW" dirty="0"/>
              <a:t>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69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Token bucket with per interface </a:t>
            </a:r>
            <a:r>
              <a:rPr lang="en-US" altLang="zh-TW" dirty="0" smtClean="0"/>
              <a:t>fairness</a:t>
            </a:r>
          </a:p>
          <a:p>
            <a:pPr lvl="1"/>
            <a:r>
              <a:rPr lang="en-US" altLang="zh-TW" dirty="0"/>
              <a:t>extend the Pending Interest </a:t>
            </a:r>
            <a:r>
              <a:rPr lang="en-US" altLang="zh-TW" dirty="0" smtClean="0"/>
              <a:t>Table</a:t>
            </a:r>
          </a:p>
          <a:p>
            <a:pPr lvl="1"/>
            <a:r>
              <a:rPr lang="en-US" altLang="zh-TW" sz="2400" dirty="0"/>
              <a:t>to support flagging </a:t>
            </a:r>
            <a:r>
              <a:rPr lang="en-US" altLang="zh-TW" sz="2400" dirty="0" smtClean="0"/>
              <a:t>of Interests </a:t>
            </a:r>
            <a:r>
              <a:rPr lang="en-US" altLang="zh-TW" sz="2400" dirty="0"/>
              <a:t>that cannot be immediately forwarded and </a:t>
            </a:r>
            <a:r>
              <a:rPr lang="en-US" altLang="zh-TW" sz="2400" dirty="0" smtClean="0"/>
              <a:t>implement hierarchical </a:t>
            </a:r>
            <a:r>
              <a:rPr lang="en-US" altLang="zh-TW" sz="2400" dirty="0"/>
              <a:t>queues for each </a:t>
            </a:r>
            <a:r>
              <a:rPr lang="en-US" altLang="zh-TW" sz="2400" dirty="0" smtClean="0"/>
              <a:t>interface</a:t>
            </a:r>
          </a:p>
          <a:p>
            <a:pPr lvl="1"/>
            <a:r>
              <a:rPr lang="en-US" altLang="zh-TW" sz="2400" dirty="0"/>
              <a:t>not actually store a </a:t>
            </a:r>
            <a:r>
              <a:rPr lang="en-US" altLang="zh-TW" sz="2400" dirty="0" smtClean="0"/>
              <a:t>packet, but </a:t>
            </a:r>
            <a:r>
              <a:rPr lang="en-US" altLang="zh-TW" sz="2400" dirty="0"/>
              <a:t>merely a bi-directional pointer to the existing PIT entry</a:t>
            </a:r>
            <a:r>
              <a:rPr lang="en-US" altLang="zh-TW" sz="2400" dirty="0" smtClean="0"/>
              <a:t>.</a:t>
            </a:r>
          </a:p>
          <a:p>
            <a:pPr lvl="1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(4/</a:t>
            </a:r>
            <a:r>
              <a:rPr lang="en-US" altLang="zh-TW" dirty="0"/>
              <a:t>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18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(5/</a:t>
            </a:r>
            <a:r>
              <a:rPr lang="en-US" altLang="zh-TW" dirty="0"/>
              <a:t>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63784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(6/</a:t>
            </a:r>
            <a:r>
              <a:rPr lang="en-US" altLang="zh-TW" dirty="0"/>
              <a:t>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536504" cy="48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Token bucket with per interface fairness</a:t>
            </a:r>
          </a:p>
          <a:p>
            <a:pPr lvl="1"/>
            <a:r>
              <a:rPr lang="en-US" altLang="zh-TW" sz="2400" dirty="0" smtClean="0"/>
              <a:t>Drawback</a:t>
            </a:r>
            <a:endParaRPr lang="en-US" altLang="zh-TW" sz="2400" dirty="0"/>
          </a:p>
          <a:p>
            <a:pPr lvl="2"/>
            <a:r>
              <a:rPr lang="en-US" altLang="zh-TW" sz="2200" dirty="0"/>
              <a:t>still admits a relatively large number of Interests from malicious </a:t>
            </a:r>
            <a:r>
              <a:rPr lang="en-US" altLang="zh-TW" sz="2200" dirty="0" smtClean="0"/>
              <a:t>users</a:t>
            </a:r>
          </a:p>
          <a:p>
            <a:pPr lvl="2"/>
            <a:r>
              <a:rPr lang="en-US" altLang="zh-TW" sz="2200" dirty="0" smtClean="0"/>
              <a:t>it </a:t>
            </a:r>
            <a:r>
              <a:rPr lang="en-US" altLang="zh-TW" sz="2200" dirty="0"/>
              <a:t>drops both legitimate and malicious </a:t>
            </a:r>
            <a:r>
              <a:rPr lang="en-US" altLang="zh-TW" sz="2200" dirty="0" smtClean="0"/>
              <a:t>Interests</a:t>
            </a:r>
          </a:p>
          <a:p>
            <a:pPr lvl="3"/>
            <a:r>
              <a:rPr lang="en-US" altLang="zh-TW" sz="2000" dirty="0" smtClean="0"/>
              <a:t>attempts </a:t>
            </a:r>
            <a:r>
              <a:rPr lang="en-US" altLang="zh-TW" sz="2000" dirty="0"/>
              <a:t>to ensure that each interface does not forward more than its fair share of Interests</a:t>
            </a:r>
          </a:p>
          <a:p>
            <a:pPr lvl="1"/>
            <a:r>
              <a:rPr lang="en-US" altLang="zh-TW" dirty="0" smtClean="0"/>
              <a:t>Solution</a:t>
            </a:r>
          </a:p>
          <a:p>
            <a:pPr lvl="2"/>
            <a:r>
              <a:rPr lang="en-US" altLang="zh-TW" sz="2200" dirty="0"/>
              <a:t>be able to detect </a:t>
            </a:r>
            <a:r>
              <a:rPr lang="en-US" altLang="zh-TW" sz="2200" dirty="0" smtClean="0"/>
              <a:t>and differentiate </a:t>
            </a:r>
            <a:r>
              <a:rPr lang="en-US" altLang="zh-TW" sz="2200" dirty="0"/>
              <a:t>to some extent malicious requests from </a:t>
            </a:r>
            <a:r>
              <a:rPr lang="en-US" altLang="zh-TW" sz="2200" dirty="0" smtClean="0"/>
              <a:t>legitimate ones</a:t>
            </a:r>
            <a:r>
              <a:rPr lang="en-US" altLang="zh-TW" sz="2200" dirty="0"/>
              <a:t>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(7/</a:t>
            </a:r>
            <a:r>
              <a:rPr lang="en-US" altLang="zh-TW" dirty="0"/>
              <a:t>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319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Intelligent attack mitigation</a:t>
                </a:r>
              </a:p>
              <a:p>
                <a:pPr lvl="1"/>
                <a:r>
                  <a:rPr lang="en-US" altLang="zh-TW" sz="2400" dirty="0" smtClean="0"/>
                  <a:t>Routers can </a:t>
                </a:r>
                <a:r>
                  <a:rPr lang="en-US" altLang="zh-TW" sz="2400" dirty="0"/>
                  <a:t>proactively maintain up-to-date statistics of Interest </a:t>
                </a:r>
                <a:r>
                  <a:rPr lang="en-US" altLang="zh-TW" sz="2400" dirty="0" smtClean="0"/>
                  <a:t>satisfaction ratios </a:t>
                </a:r>
              </a:p>
              <a:p>
                <a:pPr lvl="2"/>
                <a:r>
                  <a:rPr lang="en-US" altLang="zh-TW" sz="2200" dirty="0" smtClean="0"/>
                  <a:t>number </a:t>
                </a:r>
                <a:r>
                  <a:rPr lang="en-US" altLang="zh-TW" sz="2200" dirty="0"/>
                  <a:t>of forwarded versus number of </a:t>
                </a:r>
                <a:r>
                  <a:rPr lang="en-US" altLang="zh-TW" sz="2200" dirty="0" smtClean="0"/>
                  <a:t>satisfied Interests</a:t>
                </a:r>
              </a:p>
              <a:p>
                <a:pPr lvl="1"/>
                <a:r>
                  <a:rPr lang="en-US" altLang="zh-TW" sz="2400" dirty="0" smtClean="0"/>
                  <a:t>use these statistics to determine whether an incoming Interest should be forwarded or dropped.</a:t>
                </a:r>
              </a:p>
              <a:p>
                <a:pPr lvl="1"/>
                <a:r>
                  <a:rPr lang="en-US" altLang="zh-TW" sz="2400" dirty="0"/>
                  <a:t>use the standard </a:t>
                </a:r>
                <a:r>
                  <a:rPr lang="en-US" altLang="zh-TW" sz="2400" dirty="0" smtClean="0"/>
                  <a:t>exponentially weighted </a:t>
                </a:r>
                <a:r>
                  <a:rPr lang="en-US" altLang="zh-TW" sz="2400" dirty="0"/>
                  <a:t>moving average, performed once a second </a:t>
                </a:r>
                <a:r>
                  <a:rPr lang="en-US" altLang="zh-TW" sz="2400" dirty="0" smtClean="0"/>
                  <a:t>with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400" dirty="0" smtClean="0"/>
                  <a:t> coefficient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TW" sz="2400" dirty="0" smtClean="0"/>
                  <a:t>, </a:t>
                </a:r>
                <a:r>
                  <a:rPr lang="en-US" altLang="zh-TW" sz="2400" dirty="0"/>
                  <a:t>approximately corresponding to a </a:t>
                </a:r>
                <a:r>
                  <a:rPr lang="en-US" altLang="zh-TW" sz="2400" dirty="0" smtClean="0"/>
                  <a:t>30-second </a:t>
                </a:r>
                <a:r>
                  <a:rPr lang="en-US" altLang="zh-TW" sz="2400" dirty="0"/>
                  <a:t>averaging window.</a:t>
                </a:r>
                <a:endParaRPr lang="en-US" altLang="zh-TW" sz="6200" dirty="0" smtClean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(8/</a:t>
            </a:r>
            <a:r>
              <a:rPr lang="en-US" altLang="zh-TW" dirty="0"/>
              <a:t>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342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(9/15)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84" y="1268760"/>
            <a:ext cx="5934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(10/15)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5" y="1412776"/>
            <a:ext cx="708078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70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Satisfaction-based Interest acceptance</a:t>
                </a:r>
              </a:p>
              <a:p>
                <a:pPr lvl="1"/>
                <a:r>
                  <a:rPr lang="en-US" altLang="zh-TW" sz="2400" dirty="0"/>
                  <a:t>use the Interest satisfaction </a:t>
                </a:r>
                <a:r>
                  <a:rPr lang="en-US" altLang="zh-TW" sz="2400" dirty="0" smtClean="0"/>
                  <a:t>ratio as </a:t>
                </a:r>
                <a:r>
                  <a:rPr lang="en-US" altLang="zh-TW" sz="2400" dirty="0"/>
                  <a:t>a direct probability for accepting (forwarding</a:t>
                </a:r>
                <a:r>
                  <a:rPr lang="en-US" altLang="zh-TW" sz="2400" dirty="0" smtClean="0"/>
                  <a:t>)</a:t>
                </a:r>
                <a:r>
                  <a:rPr lang="en-US" altLang="zh-TW" dirty="0"/>
                  <a:t> or </a:t>
                </a:r>
                <a:r>
                  <a:rPr lang="en-US" altLang="zh-TW" dirty="0" smtClean="0"/>
                  <a:t>rejecting </a:t>
                </a:r>
                <a:r>
                  <a:rPr lang="en-US" altLang="zh-TW" dirty="0"/>
                  <a:t>an incoming </a:t>
                </a:r>
                <a:r>
                  <a:rPr lang="en-US" altLang="zh-TW" dirty="0" smtClean="0"/>
                  <a:t>Interest</a:t>
                </a:r>
              </a:p>
              <a:p>
                <a:pPr lvl="1"/>
                <a:r>
                  <a:rPr lang="en-US" altLang="zh-TW" dirty="0"/>
                  <a:t>Parameter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zh-TW" altLang="en-US" i="1" smtClean="0">
                        <a:latin typeface="Cambria Math"/>
                      </a:rPr>
                      <m:t>𝜃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sz="2200" dirty="0"/>
                  <a:t>ensures that </a:t>
                </a:r>
                <a:r>
                  <a:rPr lang="en-US" altLang="zh-TW" sz="2200" dirty="0" smtClean="0"/>
                  <a:t>the probabilistic </a:t>
                </a:r>
                <a:r>
                  <a:rPr lang="en-US" altLang="zh-TW" sz="2200" dirty="0"/>
                  <a:t>model is not enforced </a:t>
                </a:r>
                <a:r>
                  <a:rPr lang="en-US" altLang="zh-TW" sz="2200" dirty="0" smtClean="0"/>
                  <a:t>when </a:t>
                </a:r>
                <a:r>
                  <a:rPr lang="en-US" altLang="zh-TW" sz="2200" dirty="0"/>
                  <a:t>the volume </a:t>
                </a:r>
                <a:r>
                  <a:rPr lang="en-US" altLang="zh-TW" sz="2200" dirty="0" smtClean="0"/>
                  <a:t>of Interests </a:t>
                </a:r>
                <a:r>
                  <a:rPr lang="en-US" altLang="zh-TW" sz="2200" dirty="0"/>
                  <a:t>arriving at a particular interface is small</a:t>
                </a:r>
                <a:r>
                  <a:rPr lang="en-US" altLang="zh-TW" sz="2200" dirty="0" smtClean="0"/>
                  <a:t>.</a:t>
                </a:r>
              </a:p>
              <a:p>
                <a:pPr lvl="1"/>
                <a:r>
                  <a:rPr lang="en-US" altLang="zh-TW" dirty="0" smtClean="0"/>
                  <a:t>Drawback</a:t>
                </a:r>
              </a:p>
              <a:p>
                <a:pPr lvl="2"/>
                <a:r>
                  <a:rPr lang="en-US" altLang="zh-TW" sz="2200" dirty="0"/>
                  <a:t>the probability of </a:t>
                </a:r>
                <a:r>
                  <a:rPr lang="en-US" altLang="zh-TW" sz="2200" dirty="0" smtClean="0"/>
                  <a:t>legitimate Interests </a:t>
                </a:r>
                <a:r>
                  <a:rPr lang="en-US" altLang="zh-TW" sz="2200" dirty="0"/>
                  <a:t>being forwarded decreases rapidly as the </a:t>
                </a:r>
                <a:r>
                  <a:rPr lang="en-US" altLang="zh-TW" sz="2200" dirty="0" smtClean="0"/>
                  <a:t>number of </a:t>
                </a:r>
                <a:r>
                  <a:rPr lang="en-US" altLang="zh-TW" sz="2200" dirty="0"/>
                  <a:t>hops between the content requester and producer </a:t>
                </a:r>
                <a:r>
                  <a:rPr lang="en-US" altLang="zh-TW" sz="2200" dirty="0" smtClean="0"/>
                  <a:t>grows</a:t>
                </a:r>
              </a:p>
              <a:p>
                <a:pPr lvl="2"/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(11/15)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23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NDN Overview</a:t>
            </a:r>
          </a:p>
          <a:p>
            <a:r>
              <a:rPr lang="en-US" altLang="zh-TW" dirty="0" smtClean="0"/>
              <a:t>Interest Flooding Attacks in NDN</a:t>
            </a:r>
          </a:p>
          <a:p>
            <a:r>
              <a:rPr lang="en-US" altLang="zh-TW" dirty="0" smtClean="0"/>
              <a:t>Interest F</a:t>
            </a:r>
            <a:r>
              <a:rPr lang="en-US" altLang="zh-TW" dirty="0"/>
              <a:t>looding</a:t>
            </a:r>
            <a:r>
              <a:rPr lang="en-US" altLang="zh-TW" dirty="0" smtClean="0"/>
              <a:t> Mitigation Methods</a:t>
            </a:r>
          </a:p>
          <a:p>
            <a:r>
              <a:rPr lang="en-US" altLang="zh-TW" dirty="0" smtClean="0"/>
              <a:t>Evaluation of Interest Flooding Mitigation Methods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1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(12/15)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60848"/>
            <a:ext cx="75438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Satisfaction-based </a:t>
            </a:r>
            <a:r>
              <a:rPr lang="en-US" altLang="zh-TW" dirty="0" smtClean="0"/>
              <a:t>pushback</a:t>
            </a:r>
          </a:p>
          <a:p>
            <a:pPr lvl="1"/>
            <a:r>
              <a:rPr lang="en-US" altLang="zh-TW" sz="2400" dirty="0"/>
              <a:t>enable and enforce explicit Interest limit for each </a:t>
            </a:r>
            <a:r>
              <a:rPr lang="en-US" altLang="zh-TW" sz="2400" dirty="0" smtClean="0"/>
              <a:t>incoming interface</a:t>
            </a:r>
            <a:r>
              <a:rPr lang="en-US" altLang="zh-TW" sz="2400" dirty="0"/>
              <a:t>, where the value of the limit depends directly on </a:t>
            </a:r>
            <a:r>
              <a:rPr lang="en-US" altLang="zh-TW" sz="2400" dirty="0" smtClean="0"/>
              <a:t>the interface’s </a:t>
            </a:r>
            <a:r>
              <a:rPr lang="en-US" altLang="zh-TW" sz="2400" dirty="0"/>
              <a:t>Interest satisfaction ratio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 smtClean="0"/>
              <a:t>Announce these </a:t>
            </a:r>
            <a:r>
              <a:rPr lang="en-US" altLang="zh-TW" sz="2400" dirty="0"/>
              <a:t>limits to their downstream </a:t>
            </a:r>
            <a:r>
              <a:rPr lang="en-US" altLang="zh-TW" sz="2400" dirty="0" smtClean="0"/>
              <a:t>neighbors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2200" dirty="0" smtClean="0"/>
              <a:t>Any Interest </a:t>
            </a:r>
            <a:r>
              <a:rPr lang="en-US" altLang="zh-TW" sz="2200" dirty="0"/>
              <a:t>forwarded from the downstream router is allowed </a:t>
            </a:r>
            <a:r>
              <a:rPr lang="en-US" altLang="zh-TW" sz="2200" dirty="0" smtClean="0"/>
              <a:t>to get </a:t>
            </a:r>
            <a:r>
              <a:rPr lang="en-US" altLang="zh-TW" sz="2200" dirty="0"/>
              <a:t>through, resulting in genuine Interest satisfaction statistics.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(13/15)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543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(14/15)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72816"/>
            <a:ext cx="7886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4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Methods </a:t>
            </a:r>
            <a:r>
              <a:rPr lang="en-US" altLang="zh-TW" dirty="0" smtClean="0"/>
              <a:t>(15/15)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35" y="2132856"/>
            <a:ext cx="728109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21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Use </a:t>
            </a:r>
            <a:r>
              <a:rPr lang="en-US" altLang="zh-TW" dirty="0"/>
              <a:t>the </a:t>
            </a:r>
            <a:r>
              <a:rPr lang="en-US" altLang="zh-TW" dirty="0" smtClean="0"/>
              <a:t>open-source </a:t>
            </a:r>
            <a:r>
              <a:rPr lang="en-US" altLang="zh-TW" dirty="0" err="1" smtClean="0"/>
              <a:t>ndnSIM</a:t>
            </a:r>
            <a:r>
              <a:rPr lang="en-US" altLang="zh-TW" dirty="0" smtClean="0"/>
              <a:t> package</a:t>
            </a:r>
          </a:p>
          <a:p>
            <a:pPr lvl="1"/>
            <a:r>
              <a:rPr lang="en-US" altLang="zh-TW" sz="2400" dirty="0"/>
              <a:t>implements NDN protocol </a:t>
            </a:r>
            <a:r>
              <a:rPr lang="en-US" altLang="zh-TW" sz="2400" dirty="0" smtClean="0"/>
              <a:t>stack for </a:t>
            </a:r>
            <a:r>
              <a:rPr lang="en-US" altLang="zh-TW" sz="2400" dirty="0"/>
              <a:t>NS-3 network </a:t>
            </a:r>
            <a:r>
              <a:rPr lang="en-US" altLang="zh-TW" sz="2400" dirty="0" smtClean="0"/>
              <a:t>simulator</a:t>
            </a:r>
          </a:p>
          <a:p>
            <a:r>
              <a:rPr lang="en-US" altLang="zh-TW" dirty="0"/>
              <a:t>token bucket with per interface </a:t>
            </a:r>
            <a:r>
              <a:rPr lang="en-US" altLang="zh-TW" dirty="0" smtClean="0"/>
              <a:t>fairness</a:t>
            </a:r>
          </a:p>
          <a:p>
            <a:r>
              <a:rPr lang="en-US" altLang="zh-TW" dirty="0"/>
              <a:t>satisfaction-based </a:t>
            </a:r>
            <a:r>
              <a:rPr lang="en-US" altLang="zh-TW" dirty="0" smtClean="0"/>
              <a:t>Interest acceptance</a:t>
            </a:r>
          </a:p>
          <a:p>
            <a:r>
              <a:rPr lang="en-US" altLang="zh-TW" dirty="0"/>
              <a:t>satisfaction-based </a:t>
            </a:r>
            <a:r>
              <a:rPr lang="en-US" altLang="zh-TW" dirty="0" smtClean="0"/>
              <a:t>pushback</a:t>
            </a:r>
          </a:p>
          <a:p>
            <a:r>
              <a:rPr lang="en-US" altLang="zh-TW" dirty="0" smtClean="0"/>
              <a:t>To </a:t>
            </a:r>
            <a:r>
              <a:rPr lang="en-US" altLang="zh-TW" dirty="0"/>
              <a:t>quantify the effectiveness </a:t>
            </a:r>
            <a:r>
              <a:rPr lang="en-US" altLang="zh-TW" dirty="0" smtClean="0"/>
              <a:t>of algorithms</a:t>
            </a:r>
          </a:p>
          <a:p>
            <a:pPr lvl="1"/>
            <a:r>
              <a:rPr lang="en-US" altLang="zh-TW" sz="2400" i="1" dirty="0"/>
              <a:t>percentage of satisfied Interests </a:t>
            </a:r>
            <a:r>
              <a:rPr lang="en-US" altLang="zh-TW" sz="2400" i="1" dirty="0" smtClean="0"/>
              <a:t>for legitimate </a:t>
            </a:r>
            <a:r>
              <a:rPr lang="en-US" altLang="zh-TW" sz="2400" i="1" dirty="0"/>
              <a:t>users</a:t>
            </a:r>
            <a:r>
              <a:rPr lang="en-US" altLang="zh-TW" sz="2400" i="1" dirty="0" smtClean="0"/>
              <a:t>.</a:t>
            </a:r>
          </a:p>
          <a:p>
            <a:pPr lvl="1"/>
            <a:r>
              <a:rPr lang="en-US" altLang="zh-TW" sz="2400" dirty="0" smtClean="0"/>
              <a:t>A </a:t>
            </a:r>
            <a:r>
              <a:rPr lang="en-US" altLang="zh-TW" sz="2400" dirty="0"/>
              <a:t>high percentage of </a:t>
            </a:r>
            <a:r>
              <a:rPr lang="en-US" altLang="zh-TW" sz="2400" dirty="0" smtClean="0"/>
              <a:t>user-expressed Interests </a:t>
            </a:r>
            <a:r>
              <a:rPr lang="en-US" altLang="zh-TW" sz="2400" dirty="0"/>
              <a:t>are satisfied even while the network is under attack</a:t>
            </a:r>
            <a:endParaRPr lang="zh-TW" altLang="en-US" i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</a:t>
            </a:r>
            <a:r>
              <a:rPr lang="en-US" altLang="zh-TW" dirty="0" smtClean="0"/>
              <a:t>Mitigation Methods </a:t>
            </a:r>
            <a:r>
              <a:rPr lang="en-US" altLang="zh-TW" dirty="0"/>
              <a:t>(1/13)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4335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Simulations </a:t>
            </a:r>
            <a:r>
              <a:rPr lang="en-US" altLang="zh-TW" dirty="0"/>
              <a:t>on two different </a:t>
            </a:r>
            <a:r>
              <a:rPr lang="en-US" altLang="zh-TW" dirty="0" smtClean="0"/>
              <a:t>network topologies</a:t>
            </a:r>
          </a:p>
          <a:p>
            <a:pPr lvl="1"/>
            <a:r>
              <a:rPr lang="en-US" altLang="zh-TW" dirty="0"/>
              <a:t>S</a:t>
            </a:r>
            <a:r>
              <a:rPr lang="en-US" altLang="zh-TW" dirty="0" smtClean="0"/>
              <a:t>maller </a:t>
            </a:r>
            <a:r>
              <a:rPr lang="en-US" altLang="zh-TW" dirty="0"/>
              <a:t>binary tree </a:t>
            </a:r>
            <a:r>
              <a:rPr lang="en-US" altLang="zh-TW" dirty="0" smtClean="0"/>
              <a:t>topology</a:t>
            </a:r>
          </a:p>
          <a:p>
            <a:pPr lvl="1"/>
            <a:r>
              <a:rPr lang="en-US" altLang="zh-TW" dirty="0" smtClean="0"/>
              <a:t>Larger ISP-like topology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percentage of attackers in the </a:t>
            </a:r>
            <a:r>
              <a:rPr lang="en-US" altLang="zh-TW" dirty="0" smtClean="0"/>
              <a:t>network</a:t>
            </a:r>
          </a:p>
          <a:p>
            <a:pPr lvl="1"/>
            <a:r>
              <a:rPr lang="en-US" altLang="zh-TW" sz="2400" dirty="0" smtClean="0"/>
              <a:t>Ranged from </a:t>
            </a:r>
            <a:r>
              <a:rPr lang="en-US" altLang="zh-TW" sz="2400" dirty="0"/>
              <a:t>6% attackers to over 50% </a:t>
            </a:r>
            <a:r>
              <a:rPr lang="en-US" altLang="zh-TW" sz="2400" dirty="0" smtClean="0"/>
              <a:t>attackers</a:t>
            </a:r>
          </a:p>
          <a:p>
            <a:r>
              <a:rPr lang="en-US" altLang="zh-TW" dirty="0" smtClean="0"/>
              <a:t>Delay</a:t>
            </a:r>
          </a:p>
          <a:p>
            <a:pPr lvl="1"/>
            <a:r>
              <a:rPr lang="en-US" altLang="zh-TW" sz="2400" dirty="0"/>
              <a:t>binary tree </a:t>
            </a:r>
            <a:r>
              <a:rPr lang="en-US" altLang="zh-TW" sz="2400" dirty="0" smtClean="0"/>
              <a:t>topology:   </a:t>
            </a:r>
            <a:r>
              <a:rPr lang="en-US" altLang="zh-TW" sz="2200" dirty="0" smtClean="0"/>
              <a:t>80ms</a:t>
            </a:r>
          </a:p>
          <a:p>
            <a:pPr lvl="1"/>
            <a:r>
              <a:rPr lang="en-US" altLang="zh-TW" sz="2200" dirty="0"/>
              <a:t>ISP-like </a:t>
            </a:r>
            <a:r>
              <a:rPr lang="en-US" altLang="zh-TW" sz="2200" dirty="0" smtClean="0"/>
              <a:t>topology:   330ms</a:t>
            </a:r>
            <a:endParaRPr lang="en-US" altLang="zh-TW" dirty="0" smtClean="0"/>
          </a:p>
          <a:p>
            <a:r>
              <a:rPr lang="en-US" altLang="zh-TW" dirty="0" smtClean="0"/>
              <a:t>Data size</a:t>
            </a:r>
          </a:p>
          <a:p>
            <a:pPr lvl="1"/>
            <a:r>
              <a:rPr lang="en-US" altLang="zh-TW" dirty="0"/>
              <a:t>1100 bytes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(2/13)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311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Small-scale </a:t>
            </a:r>
            <a:r>
              <a:rPr lang="en-US" altLang="zh-TW" dirty="0" smtClean="0"/>
              <a:t>evaluations</a:t>
            </a:r>
          </a:p>
          <a:p>
            <a:pPr lvl="1"/>
            <a:r>
              <a:rPr lang="en-US" altLang="zh-TW" sz="2400" dirty="0"/>
              <a:t>There are 16 end users </a:t>
            </a:r>
            <a:endParaRPr lang="en-US" altLang="zh-TW" sz="2400" dirty="0" smtClean="0"/>
          </a:p>
          <a:p>
            <a:pPr lvl="2"/>
            <a:r>
              <a:rPr lang="en-US" altLang="zh-TW" sz="2200" dirty="0" smtClean="0"/>
              <a:t>both </a:t>
            </a:r>
            <a:r>
              <a:rPr lang="en-US" altLang="zh-TW" sz="2200" dirty="0"/>
              <a:t>legitimate </a:t>
            </a:r>
            <a:r>
              <a:rPr lang="en-US" altLang="zh-TW" sz="2200" dirty="0" smtClean="0"/>
              <a:t>and attackers</a:t>
            </a:r>
          </a:p>
          <a:p>
            <a:pPr lvl="1"/>
            <a:r>
              <a:rPr lang="en-US" altLang="zh-TW" dirty="0" smtClean="0"/>
              <a:t>Each </a:t>
            </a:r>
            <a:r>
              <a:rPr lang="en-US" altLang="zh-TW" dirty="0"/>
              <a:t>expressing Interests that </a:t>
            </a:r>
            <a:r>
              <a:rPr lang="en-US" altLang="zh-TW" dirty="0" smtClean="0"/>
              <a:t>are routed </a:t>
            </a:r>
            <a:r>
              <a:rPr lang="en-US" altLang="zh-TW" dirty="0"/>
              <a:t>towards a single data </a:t>
            </a:r>
            <a:r>
              <a:rPr lang="en-US" altLang="zh-TW" dirty="0" smtClean="0"/>
              <a:t>producer</a:t>
            </a:r>
          </a:p>
          <a:p>
            <a:pPr lvl="2"/>
            <a:r>
              <a:rPr lang="en-US" altLang="zh-TW" dirty="0" smtClean="0"/>
              <a:t>placed </a:t>
            </a:r>
            <a:r>
              <a:rPr lang="en-US" altLang="zh-TW" dirty="0"/>
              <a:t>at the root </a:t>
            </a:r>
            <a:r>
              <a:rPr lang="en-US" altLang="zh-TW" dirty="0" smtClean="0"/>
              <a:t>of the </a:t>
            </a:r>
            <a:r>
              <a:rPr lang="en-US" altLang="zh-TW" dirty="0"/>
              <a:t>tree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sz="2400" dirty="0" smtClean="0"/>
              <a:t>Bandwidth of 10 Mbps</a:t>
            </a:r>
          </a:p>
          <a:p>
            <a:pPr lvl="1"/>
            <a:r>
              <a:rPr lang="en-US" altLang="zh-TW" sz="2400" dirty="0"/>
              <a:t>R</a:t>
            </a:r>
            <a:r>
              <a:rPr lang="en-US" altLang="zh-TW" sz="2400" dirty="0" smtClean="0"/>
              <a:t>andomized </a:t>
            </a:r>
            <a:r>
              <a:rPr lang="en-US" altLang="zh-TW" sz="2400" dirty="0"/>
              <a:t>propagation delay ranging from </a:t>
            </a:r>
            <a:r>
              <a:rPr lang="en-US" altLang="zh-TW" sz="2400" dirty="0" smtClean="0"/>
              <a:t>1 to </a:t>
            </a:r>
            <a:r>
              <a:rPr lang="en-US" altLang="zh-TW" sz="2400" dirty="0"/>
              <a:t>10 </a:t>
            </a:r>
            <a:r>
              <a:rPr lang="en-US" altLang="zh-TW" sz="2400" dirty="0" err="1"/>
              <a:t>ms.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(3/13)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349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(4/13)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3" y="1772816"/>
            <a:ext cx="7740352" cy="363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5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Effectiveness of the three mitigation algorithms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Perform </a:t>
            </a:r>
            <a:r>
              <a:rPr lang="en-US" altLang="zh-TW" dirty="0"/>
              <a:t>10 independent </a:t>
            </a:r>
            <a:r>
              <a:rPr lang="en-US" altLang="zh-TW" dirty="0" smtClean="0"/>
              <a:t>simulation runs </a:t>
            </a:r>
          </a:p>
          <a:p>
            <a:pPr lvl="1"/>
            <a:r>
              <a:rPr lang="en-US" altLang="zh-TW" dirty="0" smtClean="0"/>
              <a:t>7 </a:t>
            </a:r>
            <a:r>
              <a:rPr lang="en-US" altLang="zh-TW" dirty="0"/>
              <a:t>client nodes to </a:t>
            </a:r>
            <a:r>
              <a:rPr lang="en-US" altLang="zh-TW" dirty="0" smtClean="0"/>
              <a:t>represent adversaries, 9 </a:t>
            </a:r>
            <a:r>
              <a:rPr lang="en-US" altLang="zh-TW" dirty="0"/>
              <a:t>client nodes </a:t>
            </a:r>
            <a:r>
              <a:rPr lang="en-US" altLang="zh-TW" dirty="0" smtClean="0"/>
              <a:t>represent legitimate users</a:t>
            </a:r>
          </a:p>
          <a:p>
            <a:pPr lvl="2"/>
            <a:r>
              <a:rPr lang="en-US" altLang="zh-TW" dirty="0"/>
              <a:t>where randomly choose</a:t>
            </a:r>
            <a:endParaRPr lang="en-US" altLang="zh-TW" dirty="0" smtClean="0"/>
          </a:p>
          <a:p>
            <a:pPr lvl="1"/>
            <a:r>
              <a:rPr lang="en-US" altLang="zh-TW" sz="2400" dirty="0"/>
              <a:t>10-minute </a:t>
            </a:r>
            <a:r>
              <a:rPr lang="en-US" altLang="zh-TW" sz="2400" dirty="0" smtClean="0"/>
              <a:t>attack window</a:t>
            </a:r>
            <a:endParaRPr lang="en-US" altLang="zh-TW" sz="6200" dirty="0" smtClean="0"/>
          </a:p>
          <a:p>
            <a:pPr lvl="2"/>
            <a:r>
              <a:rPr lang="en-US" altLang="zh-TW" sz="2200" dirty="0" smtClean="0"/>
              <a:t>Total simulation time was 30 minutes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(5/13)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318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(6/13)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1" y="1484784"/>
            <a:ext cx="7624016" cy="462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9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rovides 3 mitigation algorithms to mitigate Interest flooding</a:t>
            </a:r>
          </a:p>
          <a:p>
            <a:r>
              <a:rPr lang="en-US" altLang="zh-TW" dirty="0" smtClean="0"/>
              <a:t>Interest flooding</a:t>
            </a:r>
          </a:p>
          <a:p>
            <a:pPr lvl="1"/>
            <a:r>
              <a:rPr lang="en-US" altLang="zh-TW" dirty="0"/>
              <a:t>malicious users can attack the network by sending an </a:t>
            </a:r>
            <a:r>
              <a:rPr lang="en-US" altLang="zh-TW" dirty="0" smtClean="0"/>
              <a:t>excessive number </a:t>
            </a:r>
            <a:r>
              <a:rPr lang="en-US" altLang="zh-TW" dirty="0"/>
              <a:t>of Interests. Since each Interest consumes </a:t>
            </a:r>
            <a:r>
              <a:rPr lang="en-US" altLang="zh-TW" dirty="0" smtClean="0"/>
              <a:t>resources at </a:t>
            </a:r>
            <a:r>
              <a:rPr lang="en-US" altLang="zh-TW" dirty="0"/>
              <a:t>intermediate routers as it is routed through the </a:t>
            </a:r>
            <a:r>
              <a:rPr lang="en-US" altLang="zh-TW" dirty="0" smtClean="0"/>
              <a:t>network, an </a:t>
            </a:r>
            <a:r>
              <a:rPr lang="en-US" altLang="zh-TW" dirty="0"/>
              <a:t>excessive number of Interests can congest the network </a:t>
            </a:r>
            <a:r>
              <a:rPr lang="en-US" altLang="zh-TW" dirty="0" smtClean="0"/>
              <a:t>and	exhaust </a:t>
            </a:r>
            <a:r>
              <a:rPr lang="en-US" altLang="zh-TW" dirty="0"/>
              <a:t>a router’s memory.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(1/1)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98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Network reaction to varying number of attackers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vary </a:t>
            </a:r>
            <a:r>
              <a:rPr lang="en-US" altLang="zh-TW" dirty="0"/>
              <a:t>the percentage of attackers </a:t>
            </a:r>
            <a:r>
              <a:rPr lang="en-US" altLang="zh-TW" dirty="0" smtClean="0"/>
              <a:t>in the </a:t>
            </a:r>
            <a:r>
              <a:rPr lang="en-US" altLang="zh-TW" dirty="0"/>
              <a:t>topology from 6% to over 50</a:t>
            </a:r>
            <a:r>
              <a:rPr lang="en-US" altLang="zh-TW" dirty="0" smtClean="0"/>
              <a:t>%.</a:t>
            </a:r>
          </a:p>
          <a:p>
            <a:pPr lvl="1"/>
            <a:r>
              <a:rPr lang="en-US" altLang="zh-TW" dirty="0"/>
              <a:t>as the number </a:t>
            </a:r>
            <a:r>
              <a:rPr lang="en-US" altLang="zh-TW" dirty="0" smtClean="0"/>
              <a:t>of attackers </a:t>
            </a:r>
            <a:r>
              <a:rPr lang="en-US" altLang="zh-TW" dirty="0"/>
              <a:t>increases, the number of legitimate users </a:t>
            </a:r>
            <a:r>
              <a:rPr lang="en-US" altLang="zh-TW" dirty="0" smtClean="0"/>
              <a:t>decreases</a:t>
            </a:r>
          </a:p>
          <a:p>
            <a:pPr lvl="1"/>
            <a:r>
              <a:rPr lang="en-US" altLang="zh-TW" sz="2400" dirty="0"/>
              <a:t>All other parameters and experimental setup are </a:t>
            </a:r>
            <a:r>
              <a:rPr lang="en-US" altLang="zh-TW" sz="2400" dirty="0" smtClean="0"/>
              <a:t>consistent with </a:t>
            </a:r>
            <a:r>
              <a:rPr lang="en-US" altLang="zh-TW" sz="2400" dirty="0"/>
              <a:t>the previous experiment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(7/13)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404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(8/13)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06" y="1484784"/>
            <a:ext cx="70104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Large scale </a:t>
            </a:r>
            <a:r>
              <a:rPr lang="en-US" altLang="zh-TW" dirty="0" smtClean="0"/>
              <a:t>simulations</a:t>
            </a:r>
          </a:p>
          <a:p>
            <a:pPr lvl="1"/>
            <a:r>
              <a:rPr lang="en-US" altLang="zh-TW" sz="2400" dirty="0"/>
              <a:t>based on a modified </a:t>
            </a:r>
            <a:r>
              <a:rPr lang="en-US" altLang="zh-TW" sz="2400" dirty="0" smtClean="0"/>
              <a:t>version of </a:t>
            </a:r>
            <a:r>
              <a:rPr lang="en-US" altLang="zh-TW" sz="2400" dirty="0" err="1"/>
              <a:t>Rocketfuel’s</a:t>
            </a:r>
            <a:r>
              <a:rPr lang="en-US" altLang="zh-TW" sz="2400" dirty="0"/>
              <a:t> AT&amp;T </a:t>
            </a:r>
            <a:r>
              <a:rPr lang="en-US" altLang="zh-TW" sz="2400" dirty="0" smtClean="0"/>
              <a:t>topology</a:t>
            </a:r>
          </a:p>
          <a:p>
            <a:pPr lvl="1"/>
            <a:r>
              <a:rPr lang="en-US" altLang="zh-TW" sz="2400" dirty="0"/>
              <a:t>extracted the </a:t>
            </a:r>
            <a:r>
              <a:rPr lang="en-US" altLang="zh-TW" sz="2400" dirty="0" smtClean="0"/>
              <a:t>largest connected </a:t>
            </a:r>
            <a:r>
              <a:rPr lang="en-US" altLang="zh-TW" sz="2400" dirty="0"/>
              <a:t>component </a:t>
            </a:r>
            <a:endParaRPr lang="en-US" altLang="zh-TW" sz="2400" dirty="0" smtClean="0"/>
          </a:p>
          <a:p>
            <a:pPr lvl="2"/>
            <a:r>
              <a:rPr lang="en-US" altLang="zh-TW" sz="2200" dirty="0" smtClean="0"/>
              <a:t>comprising </a:t>
            </a:r>
            <a:r>
              <a:rPr lang="en-US" altLang="zh-TW" sz="2200" dirty="0"/>
              <a:t>of 562 </a:t>
            </a:r>
            <a:r>
              <a:rPr lang="en-US" altLang="zh-TW" sz="2200" dirty="0" smtClean="0"/>
              <a:t>nodes</a:t>
            </a:r>
          </a:p>
          <a:p>
            <a:pPr lvl="1"/>
            <a:r>
              <a:rPr lang="en-US" altLang="zh-TW" dirty="0"/>
              <a:t>separated the nodes into three </a:t>
            </a:r>
            <a:r>
              <a:rPr lang="en-US" altLang="zh-TW" dirty="0" smtClean="0"/>
              <a:t>categories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altLang="zh-TW" dirty="0" smtClean="0"/>
              <a:t>Clients</a:t>
            </a:r>
          </a:p>
          <a:p>
            <a:pPr lvl="3"/>
            <a:r>
              <a:rPr lang="en-US" altLang="zh-TW" sz="2000" dirty="0" smtClean="0"/>
              <a:t>Having degree less than </a:t>
            </a:r>
            <a:r>
              <a:rPr lang="en-US" altLang="zh-TW" sz="2000" dirty="0"/>
              <a:t>four</a:t>
            </a:r>
            <a:endParaRPr lang="en-US" altLang="zh-TW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altLang="zh-TW" dirty="0" smtClean="0"/>
              <a:t>Gateways</a:t>
            </a:r>
          </a:p>
          <a:p>
            <a:pPr lvl="3"/>
            <a:r>
              <a:rPr lang="en-US" altLang="zh-TW" dirty="0"/>
              <a:t>directly connected to clients</a:t>
            </a:r>
            <a:endParaRPr lang="en-US" altLang="zh-TW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altLang="zh-TW" dirty="0" smtClean="0"/>
              <a:t>Backbones</a:t>
            </a:r>
          </a:p>
          <a:p>
            <a:pPr lvl="3"/>
            <a:r>
              <a:rPr lang="en-US" altLang="zh-TW" dirty="0"/>
              <a:t>the remaining </a:t>
            </a:r>
            <a:r>
              <a:rPr lang="en-US" altLang="zh-TW" dirty="0" smtClean="0"/>
              <a:t>nodes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(9/13)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4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(10/13)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4784"/>
            <a:ext cx="7772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Assigned bandwidth </a:t>
            </a:r>
            <a:r>
              <a:rPr lang="en-US" altLang="zh-TW" dirty="0"/>
              <a:t>and delay values to links based on their type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(11/13)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9" y="2348880"/>
            <a:ext cx="7229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placing the </a:t>
            </a:r>
            <a:r>
              <a:rPr lang="en-US" altLang="zh-TW" dirty="0" smtClean="0"/>
              <a:t>data producer </a:t>
            </a:r>
            <a:r>
              <a:rPr lang="en-US" altLang="zh-TW" dirty="0"/>
              <a:t>at both a gateway node as well as backbone </a:t>
            </a:r>
            <a:r>
              <a:rPr lang="en-US" altLang="zh-TW" dirty="0" smtClean="0"/>
              <a:t>node</a:t>
            </a:r>
          </a:p>
          <a:p>
            <a:pPr lvl="1"/>
            <a:r>
              <a:rPr lang="en-US" altLang="zh-TW" sz="2400" dirty="0"/>
              <a:t>fixed the number </a:t>
            </a:r>
            <a:r>
              <a:rPr lang="en-US" altLang="zh-TW" sz="2400" dirty="0" smtClean="0"/>
              <a:t>of malicious </a:t>
            </a:r>
            <a:r>
              <a:rPr lang="en-US" altLang="zh-TW" sz="2400" dirty="0"/>
              <a:t>nodes at approximately 40% </a:t>
            </a:r>
            <a:endParaRPr lang="en-US" altLang="zh-TW" sz="2400" dirty="0" smtClean="0"/>
          </a:p>
          <a:p>
            <a:pPr lvl="2"/>
            <a:r>
              <a:rPr lang="en-US" altLang="zh-TW" sz="2200" dirty="0" smtClean="0"/>
              <a:t>140 </a:t>
            </a:r>
            <a:r>
              <a:rPr lang="en-US" altLang="zh-TW" sz="2200" dirty="0"/>
              <a:t>out of 344 </a:t>
            </a:r>
            <a:r>
              <a:rPr lang="en-US" altLang="zh-TW" sz="2200" dirty="0" smtClean="0"/>
              <a:t>client nodes </a:t>
            </a:r>
            <a:r>
              <a:rPr lang="en-US" altLang="zh-TW" sz="2200" dirty="0"/>
              <a:t>in the </a:t>
            </a:r>
            <a:r>
              <a:rPr lang="en-US" altLang="zh-TW" sz="2200" dirty="0" smtClean="0"/>
              <a:t>topology</a:t>
            </a:r>
          </a:p>
          <a:p>
            <a:pPr lvl="1"/>
            <a:r>
              <a:rPr lang="en-US" altLang="zh-TW" sz="2400" dirty="0"/>
              <a:t>the attack duration spanning a </a:t>
            </a:r>
            <a:r>
              <a:rPr lang="en-US" altLang="zh-TW" sz="2400" dirty="0" smtClean="0"/>
              <a:t>5-minute </a:t>
            </a:r>
            <a:r>
              <a:rPr lang="en-US" altLang="zh-TW" sz="2400" dirty="0"/>
              <a:t>interval.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(12/13)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870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Evaluation of Interest Flooding Mitigation Methods </a:t>
            </a:r>
            <a:r>
              <a:rPr lang="en-US" altLang="zh-TW" dirty="0" smtClean="0"/>
              <a:t>(13/13)</a:t>
            </a:r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89898" cy="39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receiver-driven, data-centric </a:t>
            </a:r>
            <a:r>
              <a:rPr lang="en-US" altLang="zh-TW" dirty="0" smtClean="0"/>
              <a:t>communication protocol</a:t>
            </a:r>
          </a:p>
          <a:p>
            <a:r>
              <a:rPr lang="en-US" altLang="zh-TW" sz="2800" dirty="0"/>
              <a:t>C</a:t>
            </a:r>
            <a:r>
              <a:rPr lang="en-US" altLang="zh-TW" sz="2800" dirty="0" smtClean="0"/>
              <a:t>ommunications </a:t>
            </a:r>
            <a:r>
              <a:rPr lang="en-US" altLang="zh-TW" sz="2800" dirty="0"/>
              <a:t>in NDN are performed </a:t>
            </a:r>
            <a:r>
              <a:rPr lang="en-US" altLang="zh-TW" sz="2800" dirty="0" smtClean="0"/>
              <a:t>using two </a:t>
            </a:r>
            <a:r>
              <a:rPr lang="en-US" altLang="zh-TW" sz="2800" dirty="0"/>
              <a:t>distinct types of </a:t>
            </a:r>
            <a:r>
              <a:rPr lang="en-US" altLang="zh-TW" sz="2800" dirty="0" smtClean="0"/>
              <a:t>packets</a:t>
            </a:r>
          </a:p>
          <a:p>
            <a:pPr lvl="1"/>
            <a:r>
              <a:rPr lang="en-US" altLang="zh-TW" sz="2400" dirty="0" smtClean="0"/>
              <a:t>Interest </a:t>
            </a:r>
            <a:r>
              <a:rPr lang="en-US" altLang="zh-TW" sz="2400" dirty="0"/>
              <a:t>and Data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800" dirty="0"/>
              <a:t>Both </a:t>
            </a:r>
            <a:r>
              <a:rPr lang="en-US" altLang="zh-TW" sz="2800" dirty="0" smtClean="0"/>
              <a:t>types of packets carry </a:t>
            </a:r>
            <a:r>
              <a:rPr lang="en-US" altLang="zh-TW" sz="2800" dirty="0"/>
              <a:t>a </a:t>
            </a:r>
            <a:r>
              <a:rPr lang="en-US" altLang="zh-TW" sz="2800" i="1" dirty="0" smtClean="0"/>
              <a:t>name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which </a:t>
            </a:r>
            <a:r>
              <a:rPr lang="en-US" altLang="zh-TW" sz="2400" dirty="0"/>
              <a:t>uniquely identifies a piece </a:t>
            </a:r>
            <a:r>
              <a:rPr lang="en-US" altLang="zh-TW" sz="2400" dirty="0" smtClean="0"/>
              <a:t>of content </a:t>
            </a:r>
            <a:r>
              <a:rPr lang="en-US" altLang="zh-TW" sz="2400" dirty="0"/>
              <a:t>that can be carried in one Data packet.</a:t>
            </a:r>
            <a:endParaRPr lang="en-US" altLang="zh-TW" sz="2400" dirty="0" smtClean="0"/>
          </a:p>
          <a:p>
            <a:r>
              <a:rPr lang="en-US" altLang="zh-TW" sz="2800" dirty="0" smtClean="0"/>
              <a:t>content </a:t>
            </a:r>
            <a:r>
              <a:rPr lang="en-US" altLang="zh-TW" sz="2800" dirty="0"/>
              <a:t>name is composed of one </a:t>
            </a:r>
            <a:r>
              <a:rPr lang="en-US" altLang="zh-TW" sz="2800" dirty="0" smtClean="0"/>
              <a:t>or more </a:t>
            </a:r>
            <a:r>
              <a:rPr lang="en-US" altLang="zh-TW" sz="2800" dirty="0"/>
              <a:t>variable-length </a:t>
            </a:r>
            <a:r>
              <a:rPr lang="en-US" altLang="zh-TW" sz="2800" dirty="0" smtClean="0"/>
              <a:t>components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and be </a:t>
            </a:r>
            <a:r>
              <a:rPr lang="en-US" altLang="zh-TW" sz="2800" dirty="0"/>
              <a:t>delimited by </a:t>
            </a:r>
            <a:r>
              <a:rPr lang="en-US" altLang="zh-TW" sz="2800" dirty="0" smtClean="0"/>
              <a:t>“/”.</a:t>
            </a:r>
          </a:p>
          <a:p>
            <a:pPr lvl="1"/>
            <a:r>
              <a:rPr lang="en-US" altLang="zh-TW" sz="2400" dirty="0" err="1"/>
              <a:t>youtube</a:t>
            </a:r>
            <a:r>
              <a:rPr lang="en-US" altLang="zh-TW" sz="2400" dirty="0"/>
              <a:t> video would </a:t>
            </a:r>
            <a:r>
              <a:rPr lang="en-US" altLang="zh-TW" sz="2400" dirty="0" smtClean="0"/>
              <a:t>look like: </a:t>
            </a:r>
            <a:r>
              <a:rPr lang="en-US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“/</a:t>
            </a:r>
            <a:r>
              <a:rPr lang="en-US" altLang="zh-TW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youtube</a:t>
            </a:r>
            <a:r>
              <a:rPr lang="en-US" altLang="zh-TW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/videos/0F8YdlkKO9A/0</a:t>
            </a:r>
            <a:r>
              <a:rPr lang="en-US" altLang="zh-TW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altLang="zh-TW" sz="2800" dirty="0"/>
              <a:t>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NDN </a:t>
            </a:r>
            <a:r>
              <a:rPr lang="en-US" altLang="zh-TW" dirty="0" smtClean="0"/>
              <a:t>Overview (1/2)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57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NDN routers maintains three major data structures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sz="2400" dirty="0"/>
              <a:t>Pending Interest Table (PIT)</a:t>
            </a:r>
          </a:p>
          <a:p>
            <a:pPr lvl="2"/>
            <a:r>
              <a:rPr lang="en-US" altLang="zh-TW" sz="2200" dirty="0"/>
              <a:t>holds all “not yet </a:t>
            </a:r>
            <a:r>
              <a:rPr lang="en-US" altLang="zh-TW" sz="2200" dirty="0" smtClean="0"/>
              <a:t>satisfied” Interests </a:t>
            </a:r>
            <a:r>
              <a:rPr lang="en-US" altLang="zh-TW" sz="2200" dirty="0"/>
              <a:t>that have been sent upstream towards </a:t>
            </a:r>
            <a:r>
              <a:rPr lang="en-US" altLang="zh-TW" sz="2200" dirty="0" smtClean="0"/>
              <a:t>potential data </a:t>
            </a:r>
            <a:r>
              <a:rPr lang="en-US" altLang="zh-TW" sz="2200" dirty="0"/>
              <a:t>sources.</a:t>
            </a:r>
            <a:endParaRPr lang="zh-TW" altLang="en-US" dirty="0" smtClean="0"/>
          </a:p>
          <a:p>
            <a:pPr lvl="1"/>
            <a:r>
              <a:rPr lang="en-US" altLang="zh-TW" sz="2400" dirty="0" smtClean="0"/>
              <a:t>Forwarding Interest Base (FIB)</a:t>
            </a:r>
          </a:p>
          <a:p>
            <a:pPr lvl="2"/>
            <a:r>
              <a:rPr lang="en-US" altLang="zh-TW" sz="2200" dirty="0"/>
              <a:t>maps name prefixes </a:t>
            </a:r>
            <a:r>
              <a:rPr lang="en-US" altLang="zh-TW" sz="2200" dirty="0" smtClean="0"/>
              <a:t>to one </a:t>
            </a:r>
            <a:r>
              <a:rPr lang="en-US" altLang="zh-TW" sz="2200" dirty="0"/>
              <a:t>or multiple physical network interfaces, </a:t>
            </a:r>
            <a:r>
              <a:rPr lang="en-US" altLang="zh-TW" sz="2200" dirty="0" smtClean="0"/>
              <a:t>specifying directions </a:t>
            </a:r>
            <a:r>
              <a:rPr lang="en-US" altLang="zh-TW" sz="2200" dirty="0"/>
              <a:t>where Interests can be forwarded</a:t>
            </a:r>
            <a:r>
              <a:rPr lang="en-US" altLang="zh-TW" sz="2200" dirty="0" smtClean="0"/>
              <a:t>..</a:t>
            </a:r>
          </a:p>
          <a:p>
            <a:pPr lvl="1"/>
            <a:r>
              <a:rPr lang="en-US" altLang="zh-TW" dirty="0" smtClean="0"/>
              <a:t>Content </a:t>
            </a:r>
            <a:r>
              <a:rPr lang="en-US" altLang="zh-TW" dirty="0"/>
              <a:t>Store (</a:t>
            </a:r>
            <a:r>
              <a:rPr lang="en-US" altLang="zh-TW" dirty="0" smtClean="0"/>
              <a:t>CS)</a:t>
            </a:r>
          </a:p>
          <a:p>
            <a:pPr lvl="2"/>
            <a:r>
              <a:rPr lang="en-US" altLang="zh-TW" dirty="0"/>
              <a:t>temporarily buffers Data packets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NDN Overview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26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Interest packets in NDN are </a:t>
            </a:r>
            <a:r>
              <a:rPr lang="en-US" altLang="zh-TW" dirty="0" smtClean="0"/>
              <a:t>routed through </a:t>
            </a:r>
            <a:r>
              <a:rPr lang="en-US" altLang="zh-TW" dirty="0"/>
              <a:t>the network based on content name prefixes and </a:t>
            </a:r>
            <a:r>
              <a:rPr lang="en-US" altLang="zh-TW" dirty="0" smtClean="0"/>
              <a:t>consume memory </a:t>
            </a:r>
            <a:r>
              <a:rPr lang="en-US" altLang="zh-TW" dirty="0"/>
              <a:t>resources at intermediate </a:t>
            </a:r>
            <a:r>
              <a:rPr lang="en-US" altLang="zh-TW" dirty="0" smtClean="0"/>
              <a:t>routers.</a:t>
            </a:r>
          </a:p>
          <a:p>
            <a:r>
              <a:rPr lang="en-US" altLang="zh-TW" sz="2800" dirty="0" smtClean="0"/>
              <a:t>An attacker </a:t>
            </a:r>
            <a:r>
              <a:rPr lang="en-US" altLang="zh-TW" sz="2800" dirty="0"/>
              <a:t>or a set of distributed attackers can inject </a:t>
            </a:r>
            <a:r>
              <a:rPr lang="en-US" altLang="zh-TW" sz="2800" dirty="0" smtClean="0"/>
              <a:t>excessive number </a:t>
            </a:r>
            <a:r>
              <a:rPr lang="en-US" altLang="zh-TW" sz="2800" dirty="0"/>
              <a:t>of Interests in an attempt to overload the network </a:t>
            </a:r>
            <a:r>
              <a:rPr lang="en-US" altLang="zh-TW" sz="2800" dirty="0" smtClean="0"/>
              <a:t>and </a:t>
            </a:r>
            <a:r>
              <a:rPr lang="fr-FR" altLang="zh-TW" sz="2800" dirty="0" smtClean="0"/>
              <a:t>cause </a:t>
            </a:r>
            <a:r>
              <a:rPr lang="fr-FR" altLang="zh-TW" sz="2800" dirty="0"/>
              <a:t>service disruptions for legitimate </a:t>
            </a:r>
            <a:r>
              <a:rPr lang="fr-FR" altLang="zh-TW" sz="2800" dirty="0" smtClean="0"/>
              <a:t>users</a:t>
            </a:r>
          </a:p>
          <a:p>
            <a:r>
              <a:rPr lang="en-US" altLang="zh-TW" dirty="0"/>
              <a:t> A large volume of such malicious Interests can disrupt service quality in NDN network in two ways: </a:t>
            </a:r>
            <a:r>
              <a:rPr lang="en-US" altLang="zh-TW" i="1" dirty="0"/>
              <a:t>create network congestion</a:t>
            </a:r>
            <a:r>
              <a:rPr lang="en-US" altLang="zh-TW" dirty="0"/>
              <a:t> and</a:t>
            </a:r>
            <a:r>
              <a:rPr lang="en-US" altLang="zh-TW" i="1" dirty="0"/>
              <a:t> exhaust resources on routers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Attacks in </a:t>
            </a:r>
            <a:r>
              <a:rPr lang="en-US" altLang="zh-TW" dirty="0" smtClean="0"/>
              <a:t>NDN (1/4)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Attacks in NDN </a:t>
            </a:r>
            <a:r>
              <a:rPr lang="en-US" altLang="zh-TW" dirty="0" smtClean="0"/>
              <a:t>(2/4)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2741"/>
            <a:ext cx="8229600" cy="392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if the data producer is the exclusive </a:t>
            </a:r>
            <a:r>
              <a:rPr lang="en-US" altLang="zh-TW" dirty="0" smtClean="0"/>
              <a:t>owner </a:t>
            </a:r>
            <a:r>
              <a:rPr lang="en-US" altLang="zh-TW" dirty="0"/>
              <a:t>of “/foo/bar” namespace, both router B and the data </a:t>
            </a:r>
            <a:r>
              <a:rPr lang="en-US" altLang="zh-TW" dirty="0" smtClean="0"/>
              <a:t>producer would </a:t>
            </a:r>
            <a:r>
              <a:rPr lang="en-US" altLang="zh-TW" dirty="0"/>
              <a:t>receive all Interests for “/foo/bar/...” that cannot </a:t>
            </a:r>
            <a:r>
              <a:rPr lang="en-US" altLang="zh-TW" dirty="0" smtClean="0"/>
              <a:t>be otherwise </a:t>
            </a:r>
            <a:r>
              <a:rPr lang="en-US" altLang="zh-TW" dirty="0"/>
              <a:t>satisfied from in-network </a:t>
            </a:r>
            <a:r>
              <a:rPr lang="en-US" altLang="zh-TW" dirty="0" smtClean="0"/>
              <a:t>caches.</a:t>
            </a:r>
          </a:p>
          <a:p>
            <a:r>
              <a:rPr lang="en-US" altLang="zh-TW" dirty="0"/>
              <a:t>An excessive amount of malicious Interests can lead to exhaustion of a router’s memory</a:t>
            </a:r>
          </a:p>
          <a:p>
            <a:pPr lvl="1"/>
            <a:r>
              <a:rPr lang="en-US" altLang="zh-TW" sz="2400" dirty="0"/>
              <a:t>NDN routers maintain per-packet states for each forwarded </a:t>
            </a:r>
            <a:r>
              <a:rPr lang="en-US" altLang="zh-TW" sz="2400" dirty="0" err="1"/>
              <a:t>Interes</a:t>
            </a: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Attacks in NDN 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25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Naïve solution</a:t>
            </a:r>
          </a:p>
          <a:p>
            <a:pPr lvl="1"/>
            <a:r>
              <a:rPr lang="en-US" altLang="zh-TW" dirty="0" smtClean="0"/>
              <a:t>restrict </a:t>
            </a:r>
            <a:r>
              <a:rPr lang="en-US" altLang="zh-TW" dirty="0"/>
              <a:t>the number of Interests </a:t>
            </a:r>
            <a:r>
              <a:rPr lang="en-US" altLang="zh-TW" dirty="0" smtClean="0"/>
              <a:t>forwarded through </a:t>
            </a:r>
            <a:r>
              <a:rPr lang="en-US" altLang="zh-TW" dirty="0"/>
              <a:t>the network.</a:t>
            </a:r>
            <a:endParaRPr lang="en-US" altLang="zh-TW" dirty="0" smtClean="0"/>
          </a:p>
          <a:p>
            <a:r>
              <a:rPr lang="en-US" altLang="zh-TW" dirty="0"/>
              <a:t>S</a:t>
            </a:r>
            <a:r>
              <a:rPr lang="en-US" altLang="zh-TW" dirty="0" smtClean="0"/>
              <a:t>imple </a:t>
            </a:r>
            <a:r>
              <a:rPr lang="en-US" altLang="zh-TW" dirty="0"/>
              <a:t>implementation </a:t>
            </a:r>
            <a:r>
              <a:rPr lang="en-US" altLang="zh-TW" dirty="0" smtClean="0"/>
              <a:t>technique</a:t>
            </a:r>
          </a:p>
          <a:p>
            <a:pPr lvl="1"/>
            <a:r>
              <a:rPr lang="en-US" altLang="zh-TW" sz="2400" dirty="0" smtClean="0"/>
              <a:t>To </a:t>
            </a:r>
            <a:r>
              <a:rPr lang="en-US" altLang="zh-TW" sz="2400" dirty="0"/>
              <a:t>limit the number of forwarded </a:t>
            </a:r>
            <a:r>
              <a:rPr lang="en-US" altLang="zh-TW" sz="2400" dirty="0" smtClean="0"/>
              <a:t>Interests out </a:t>
            </a:r>
            <a:r>
              <a:rPr lang="en-US" altLang="zh-TW" sz="2400" dirty="0"/>
              <a:t>of each interface based on the physical capacity of </a:t>
            </a:r>
            <a:r>
              <a:rPr lang="en-US" altLang="zh-TW" sz="2400" dirty="0" smtClean="0"/>
              <a:t>the corresponding </a:t>
            </a:r>
            <a:r>
              <a:rPr lang="en-US" altLang="zh-TW" sz="2400" dirty="0"/>
              <a:t>interface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a slight </a:t>
            </a:r>
            <a:r>
              <a:rPr lang="en-US" altLang="zh-TW" sz="2400" dirty="0" smtClean="0"/>
              <a:t>modification of </a:t>
            </a:r>
            <a:r>
              <a:rPr lang="en-US" altLang="zh-TW" sz="2400" dirty="0"/>
              <a:t>the well-known </a:t>
            </a:r>
            <a:r>
              <a:rPr lang="en-US" altLang="zh-TW" sz="2400" i="1" dirty="0"/>
              <a:t>Token Bucket </a:t>
            </a:r>
            <a:r>
              <a:rPr lang="en-US" altLang="zh-TW" sz="2400" dirty="0"/>
              <a:t>algorithm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Interest Flooding Mitigation </a:t>
            </a:r>
            <a:r>
              <a:rPr lang="en-US" altLang="zh-TW" dirty="0" smtClean="0"/>
              <a:t>Methods </a:t>
            </a:r>
            <a:r>
              <a:rPr lang="en-US" altLang="zh-TW" dirty="0"/>
              <a:t>(1/15)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77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3457</TotalTime>
  <Words>1426</Words>
  <Application>Microsoft Office PowerPoint</Application>
  <PresentationFormat>如螢幕大小 (4:3)</PresentationFormat>
  <Paragraphs>201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6" baseType="lpstr">
      <vt:lpstr>新細明體</vt:lpstr>
      <vt:lpstr>Calibri</vt:lpstr>
      <vt:lpstr>Cambria Math</vt:lpstr>
      <vt:lpstr>Courier New</vt:lpstr>
      <vt:lpstr>Times New Roman</vt:lpstr>
      <vt:lpstr>Verdana</vt:lpstr>
      <vt:lpstr>Wingdings</vt:lpstr>
      <vt:lpstr>Wingdings 2</vt:lpstr>
      <vt:lpstr>Wingdings 3</vt:lpstr>
      <vt:lpstr>匯合</vt:lpstr>
      <vt:lpstr>Interest Flooding Attack and Countermeasures in Named Data Networking</vt:lpstr>
      <vt:lpstr>Outline</vt:lpstr>
      <vt:lpstr>Introduction (1/1)</vt:lpstr>
      <vt:lpstr>NDN Overview (1/2)</vt:lpstr>
      <vt:lpstr>NDN Overview (2/2)</vt:lpstr>
      <vt:lpstr>Interest Flooding Attacks in NDN (1/4)</vt:lpstr>
      <vt:lpstr>Interest Flooding Attacks in NDN (2/4)</vt:lpstr>
      <vt:lpstr>Interest Flooding Attacks in NDN (3/4)</vt:lpstr>
      <vt:lpstr>Interest Flooding Mitigation Methods (1/15)</vt:lpstr>
      <vt:lpstr>Interest Flooding Mitigation Methods (2/15)</vt:lpstr>
      <vt:lpstr>Interest Flooding Mitigation Methods (3/15)</vt:lpstr>
      <vt:lpstr>Interest Flooding Mitigation Methods (4/15)</vt:lpstr>
      <vt:lpstr>Interest Flooding Mitigation Methods (5/15)</vt:lpstr>
      <vt:lpstr>Interest Flooding Mitigation Methods (6/15)</vt:lpstr>
      <vt:lpstr>Interest Flooding Mitigation Methods (7/15)</vt:lpstr>
      <vt:lpstr>Interest Flooding Mitigation Methods (8/15)</vt:lpstr>
      <vt:lpstr>Interest Flooding Mitigation Methods (9/15)</vt:lpstr>
      <vt:lpstr>Interest Flooding Mitigation Methods (10/15)</vt:lpstr>
      <vt:lpstr>Interest Flooding Mitigation Methods (11/15)</vt:lpstr>
      <vt:lpstr>Interest Flooding Mitigation Methods (12/15)</vt:lpstr>
      <vt:lpstr>Interest Flooding Mitigation Methods (13/15)</vt:lpstr>
      <vt:lpstr>Interest Flooding Mitigation Methods (14/15)</vt:lpstr>
      <vt:lpstr>Interest Flooding Mitigation Methods (15/15)</vt:lpstr>
      <vt:lpstr>Evaluation of Interest Flooding Mitigation Methods (1/13)</vt:lpstr>
      <vt:lpstr>Evaluation of Interest Flooding Mitigation Methods (2/13)</vt:lpstr>
      <vt:lpstr>Evaluation of Interest Flooding Mitigation Methods (3/13)</vt:lpstr>
      <vt:lpstr>Evaluation of Interest Flooding Mitigation Methods (4/13)</vt:lpstr>
      <vt:lpstr>Evaluation of Interest Flooding Mitigation Methods (5/13)</vt:lpstr>
      <vt:lpstr>Evaluation of Interest Flooding Mitigation Methods (6/13)</vt:lpstr>
      <vt:lpstr>Evaluation of Interest Flooding Mitigation Methods (7/13)</vt:lpstr>
      <vt:lpstr>Evaluation of Interest Flooding Mitigation Methods (8/13)</vt:lpstr>
      <vt:lpstr>Evaluation of Interest Flooding Mitigation Methods (9/13)</vt:lpstr>
      <vt:lpstr>Evaluation of Interest Flooding Mitigation Methods (10/13)</vt:lpstr>
      <vt:lpstr>Evaluation of Interest Flooding Mitigation Methods (11/13)</vt:lpstr>
      <vt:lpstr>Evaluation of Interest Flooding Mitigation Methods (12/13)</vt:lpstr>
      <vt:lpstr>Evaluation of Interest Flooding Mitigation Methods (13/13)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 Overload Analysis in Content Centric Networks</dc:title>
  <dc:creator>CIAL</dc:creator>
  <cp:lastModifiedBy>cial</cp:lastModifiedBy>
  <cp:revision>182</cp:revision>
  <dcterms:created xsi:type="dcterms:W3CDTF">2013-10-03T15:05:59Z</dcterms:created>
  <dcterms:modified xsi:type="dcterms:W3CDTF">2013-11-27T06:25:09Z</dcterms:modified>
</cp:coreProperties>
</file>